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72" r:id="rId5"/>
    <p:sldId id="257" r:id="rId6"/>
    <p:sldId id="258" r:id="rId7"/>
    <p:sldId id="259" r:id="rId8"/>
    <p:sldId id="274" r:id="rId9"/>
    <p:sldId id="260" r:id="rId10"/>
    <p:sldId id="266" r:id="rId11"/>
    <p:sldId id="273" r:id="rId12"/>
    <p:sldId id="261" r:id="rId13"/>
    <p:sldId id="269" r:id="rId14"/>
    <p:sldId id="270" r:id="rId15"/>
    <p:sldId id="271" r:id="rId16"/>
    <p:sldId id="262" r:id="rId17"/>
    <p:sldId id="263" r:id="rId18"/>
    <p:sldId id="264" r:id="rId19"/>
    <p:sldId id="265" r:id="rId20"/>
  </p:sldIdLst>
  <p:sldSz cx="14630400" cy="8229600"/>
  <p:notesSz cx="8229600" cy="14630400"/>
  <p:embeddedFontLst>
    <p:embeddedFont>
      <p:font typeface="Unbounded" pitchFamily="34" charset="0"/>
      <p:bold r:id="rId24"/>
    </p:embeddedFont>
    <p:embeddedFont>
      <p:font typeface="Unbounded" pitchFamily="34" charset="-122"/>
      <p:bold r:id="rId25"/>
    </p:embeddedFont>
    <p:embeddedFont>
      <p:font typeface="Unbounded" pitchFamily="34" charset="-120"/>
      <p:bold r:id="rId26"/>
    </p:embeddedFont>
    <p:embeddedFont>
      <p:font typeface="Cabin" pitchFamily="34" charset="0"/>
      <p:bold r:id="rId27"/>
    </p:embeddedFont>
    <p:embeddedFont>
      <p:font typeface="Cabin" pitchFamily="34" charset="-122"/>
      <p:bold r:id="rId28"/>
    </p:embeddedFont>
    <p:embeddedFont>
      <p:font typeface="Cabin" pitchFamily="34" charset="-120"/>
      <p:bold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等线" panose="02010600030101010101" charset="-122"/>
      <p:regular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" Target="slides/slide1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image" Target="../media/image20.png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19.png"/><Relationship Id="rId18" Type="http://schemas.openxmlformats.org/officeDocument/2006/relationships/notesSlide" Target="../notesSlides/notesSlide14.xml"/><Relationship Id="rId17" Type="http://schemas.openxmlformats.org/officeDocument/2006/relationships/slideLayout" Target="../slideLayouts/slideLayout8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image" Target="../media/image22.png"/><Relationship Id="rId13" Type="http://schemas.openxmlformats.org/officeDocument/2006/relationships/tags" Target="../tags/tag26.xml"/><Relationship Id="rId12" Type="http://schemas.openxmlformats.org/officeDocument/2006/relationships/tags" Target="../tags/tag25.xml"/><Relationship Id="rId11" Type="http://schemas.openxmlformats.org/officeDocument/2006/relationships/tags" Target="../tags/tag24.xml"/><Relationship Id="rId10" Type="http://schemas.openxmlformats.org/officeDocument/2006/relationships/image" Target="../media/image21.png"/><Relationship Id="rId1" Type="http://schemas.openxmlformats.org/officeDocument/2006/relationships/tags" Target="../tags/tag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9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Upio: Web3项目全生命周期发现与成长平台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为开发者提供创意验证、用户反馈和推广渠道，为用户和投资者发现优质早期Web3项目的一站式平台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051449" y="2151578"/>
            <a:ext cx="574381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AI营销助手</a:t>
            </a:r>
            <a:endParaRPr lang="en-US" sz="4400" dirty="0"/>
          </a:p>
        </p:txBody>
      </p:sp>
      <p:sp>
        <p:nvSpPr>
          <p:cNvPr id="9" name="Text 6"/>
          <p:cNvSpPr/>
          <p:nvPr/>
        </p:nvSpPr>
        <p:spPr>
          <a:xfrm>
            <a:off x="9113996" y="3181469"/>
            <a:ext cx="3379470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AI市场助手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9051290" y="3876040"/>
            <a:ext cx="5579110" cy="765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根据预算和目标受众匹配合适KOL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791291" y="5562918"/>
            <a:ext cx="34423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3000"/>
              </a:lnSpc>
              <a:buSzPct val="100000"/>
              <a:buNone/>
            </a:pP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051131" y="4391977"/>
            <a:ext cx="34423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KOL传播效果归因分析</a:t>
            </a:r>
            <a:endParaRPr lang="en-US" sz="1850" dirty="0"/>
          </a:p>
        </p:txBody>
      </p:sp>
      <p:pic>
        <p:nvPicPr>
          <p:cNvPr id="2" name="20250711_12173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99515" y="1225550"/>
            <a:ext cx="6997700" cy="5779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8526" y="462439"/>
            <a:ext cx="3956923" cy="4944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Upio 的流量获取策略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88526" y="1293138"/>
            <a:ext cx="13453348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 将通过三大核心渠道实现冷启动与持续增长，形成高效的流量获取组合拳：</a:t>
            </a:r>
            <a:endParaRPr lang="en-US" sz="1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526" y="1751290"/>
            <a:ext cx="4344353" cy="268497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88526" y="4604385"/>
            <a:ext cx="2366843" cy="2472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SEO：自动化内容驱动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588526" y="4952524"/>
            <a:ext cx="4344353" cy="806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利用 AI 自动生成大量 Web3 项目相关内容，结合关键词优化策略进行搜索引擎布局，形成“内容即流量”飞轮机制，吸引海量长期自然搜索流量。</a:t>
            </a:r>
            <a:endParaRPr lang="en-US" sz="1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024" y="1751290"/>
            <a:ext cx="4344353" cy="26849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43024" y="4604385"/>
            <a:ext cx="2768679" cy="2472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社群运营：社区共创与用户留存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5143024" y="4952524"/>
            <a:ext cx="4344353" cy="806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通过 Discord、Telegram 和 Farcaster 构建种子用户社区，开展主题挑战以提升参与度与留存。社群将成为 Upio 内容的共创来源与平台氛围的重要组成部分。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522" y="1751290"/>
            <a:ext cx="4344353" cy="268497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97522" y="4604385"/>
            <a:ext cx="3356610" cy="24729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网红营销（KOL合作）：引爆式冷启动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9697522" y="4952524"/>
            <a:ext cx="4344353" cy="8068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与 Web3 原生 KOL 合作，进行项目推荐、平台测评。Upio 内置 Twitter 数据归因系统，可实时追踪 KOL 带来的流量与互动数据，支持精细化管理合作资源。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588526" y="5948601"/>
            <a:ext cx="13453348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这三者构成 “长尾流量 + 社群沉淀 + 高爆发扩散” 的组合打法：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588526" y="6406753"/>
            <a:ext cx="13453348" cy="1472922"/>
          </a:xfrm>
          <a:prstGeom prst="roundRect">
            <a:avLst>
              <a:gd name="adj" fmla="val 17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596146" y="6414373"/>
            <a:ext cx="13438108" cy="48589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6" name="Text 11"/>
          <p:cNvSpPr/>
          <p:nvPr/>
        </p:nvSpPr>
        <p:spPr>
          <a:xfrm>
            <a:off x="764381" y="6522839"/>
            <a:ext cx="2347555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SEO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3455789" y="6522839"/>
            <a:ext cx="3687485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中长期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7487126" y="6522839"/>
            <a:ext cx="6379012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持续流量沉淀、获取搜索用户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596146" y="6900267"/>
            <a:ext cx="13438108" cy="485894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0" name="Text 15"/>
          <p:cNvSpPr/>
          <p:nvPr/>
        </p:nvSpPr>
        <p:spPr>
          <a:xfrm>
            <a:off x="764381" y="7008733"/>
            <a:ext cx="2347555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社群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3455789" y="7008733"/>
            <a:ext cx="3687485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短-中期</a:t>
            </a:r>
            <a:endParaRPr lang="en-US" sz="1300" dirty="0"/>
          </a:p>
        </p:txBody>
      </p:sp>
      <p:sp>
        <p:nvSpPr>
          <p:cNvPr id="22" name="Text 17"/>
          <p:cNvSpPr/>
          <p:nvPr/>
        </p:nvSpPr>
        <p:spPr>
          <a:xfrm>
            <a:off x="7487126" y="7008733"/>
            <a:ext cx="6379012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激活共创氛围、构建用户粘性</a:t>
            </a:r>
            <a:endParaRPr lang="en-US" sz="1300" dirty="0"/>
          </a:p>
        </p:txBody>
      </p:sp>
      <p:sp>
        <p:nvSpPr>
          <p:cNvPr id="23" name="Shape 18"/>
          <p:cNvSpPr/>
          <p:nvPr/>
        </p:nvSpPr>
        <p:spPr>
          <a:xfrm>
            <a:off x="596146" y="7386161"/>
            <a:ext cx="13438108" cy="48589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4" name="Text 19"/>
          <p:cNvSpPr/>
          <p:nvPr/>
        </p:nvSpPr>
        <p:spPr>
          <a:xfrm>
            <a:off x="764381" y="7494627"/>
            <a:ext cx="2347555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KOL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3455789" y="7494627"/>
            <a:ext cx="3687485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短期引爆</a:t>
            </a:r>
            <a:endParaRPr lang="en-US" sz="1300" dirty="0"/>
          </a:p>
        </p:txBody>
      </p:sp>
      <p:sp>
        <p:nvSpPr>
          <p:cNvPr id="26" name="Text 21"/>
          <p:cNvSpPr/>
          <p:nvPr/>
        </p:nvSpPr>
        <p:spPr>
          <a:xfrm>
            <a:off x="7487126" y="7494627"/>
            <a:ext cx="6379012" cy="2689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冷启动加速器、助推品牌信任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4116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8862" y="329089"/>
            <a:ext cx="309610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用户激励机制与反刷策略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418862" y="860465"/>
            <a:ext cx="8306276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 平台通过原生代币 </a:t>
            </a:r>
            <a:r>
              <a:rPr lang="en-US" sz="9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$UPIO Token</a:t>
            </a: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奖励用户，激励其积极参与生态，提升社区质量和项目曝光的公平性。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418862" y="1231344"/>
            <a:ext cx="1689735" cy="2110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可获得代币的行为：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418862" y="1621869"/>
            <a:ext cx="8306276" cy="1416368"/>
          </a:xfrm>
          <a:prstGeom prst="roundRect">
            <a:avLst>
              <a:gd name="adj" fmla="val 126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26482" y="1629489"/>
            <a:ext cx="8291036" cy="350282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8" name="Text 5"/>
          <p:cNvSpPr/>
          <p:nvPr/>
        </p:nvSpPr>
        <p:spPr>
          <a:xfrm>
            <a:off x="546140" y="1708904"/>
            <a:ext cx="1829633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👍</a:t>
            </a: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点赞项目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2622709" y="1708904"/>
            <a:ext cx="5975152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按每日限额获得小额 $UPIO 奖励。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426482" y="1979771"/>
            <a:ext cx="8291036" cy="35028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546140" y="2059186"/>
            <a:ext cx="1829633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💬</a:t>
            </a: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评论项目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2622709" y="2059186"/>
            <a:ext cx="5975152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依据评论被点赞数与质量获得奖励。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426482" y="2330053"/>
            <a:ext cx="8291036" cy="350282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1"/>
          <p:cNvSpPr/>
          <p:nvPr/>
        </p:nvSpPr>
        <p:spPr>
          <a:xfrm>
            <a:off x="546140" y="2409468"/>
            <a:ext cx="1829633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📤</a:t>
            </a: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上传项目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2622709" y="2409468"/>
            <a:ext cx="5975152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项目审核通过后获基础奖励 + 热度挂钩激励。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426482" y="2680335"/>
            <a:ext cx="8291036" cy="35028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546140" y="2759750"/>
            <a:ext cx="1829633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🔄</a:t>
            </a: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分享传播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2622709" y="2759750"/>
            <a:ext cx="5975152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邀请链接或内容带来新用户/热度增长，获额外奖励。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418862" y="3217664"/>
            <a:ext cx="1689735" cy="2187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🛡</a:t>
            </a: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反刷机制设计：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418862" y="3615809"/>
            <a:ext cx="8306276" cy="718066"/>
          </a:xfrm>
          <a:prstGeom prst="roundRect">
            <a:avLst>
              <a:gd name="adj" fmla="val 2500"/>
            </a:avLst>
          </a:prstGeom>
          <a:noFill/>
          <a:ln w="15240">
            <a:solidFill>
              <a:srgbClr val="49606E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434102" y="3631049"/>
            <a:ext cx="478750" cy="687586"/>
          </a:xfrm>
          <a:prstGeom prst="rect">
            <a:avLst/>
          </a:prstGeom>
          <a:solidFill>
            <a:srgbClr val="304755"/>
          </a:solidFill>
        </p:spPr>
      </p:sp>
      <p:sp>
        <p:nvSpPr>
          <p:cNvPr id="22" name="Text 19"/>
          <p:cNvSpPr/>
          <p:nvPr/>
        </p:nvSpPr>
        <p:spPr>
          <a:xfrm>
            <a:off x="583763" y="3862626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1032510" y="3750707"/>
            <a:ext cx="1408033" cy="1759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行为限频 + 动态权重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1032510" y="3998476"/>
            <a:ext cx="7677388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每日点赞/评论有封顶奖励，新账户有冷启动期，奖励权重逐步提升。</a:t>
            </a:r>
            <a:endParaRPr lang="en-US" sz="900" dirty="0"/>
          </a:p>
        </p:txBody>
      </p:sp>
      <p:sp>
        <p:nvSpPr>
          <p:cNvPr id="25" name="Shape 22"/>
          <p:cNvSpPr/>
          <p:nvPr/>
        </p:nvSpPr>
        <p:spPr>
          <a:xfrm>
            <a:off x="418862" y="4453533"/>
            <a:ext cx="8306276" cy="718066"/>
          </a:xfrm>
          <a:prstGeom prst="roundRect">
            <a:avLst>
              <a:gd name="adj" fmla="val 2500"/>
            </a:avLst>
          </a:prstGeom>
          <a:noFill/>
          <a:ln w="15240">
            <a:solidFill>
              <a:srgbClr val="49606E"/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434102" y="4468773"/>
            <a:ext cx="478750" cy="687586"/>
          </a:xfrm>
          <a:prstGeom prst="rect">
            <a:avLst/>
          </a:prstGeom>
          <a:solidFill>
            <a:srgbClr val="304755"/>
          </a:solidFill>
        </p:spPr>
      </p:sp>
      <p:sp>
        <p:nvSpPr>
          <p:cNvPr id="27" name="Text 24"/>
          <p:cNvSpPr/>
          <p:nvPr/>
        </p:nvSpPr>
        <p:spPr>
          <a:xfrm>
            <a:off x="583763" y="4700349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1032510" y="4588431"/>
            <a:ext cx="1408033" cy="1759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多因子评价模型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1032510" y="4836200"/>
            <a:ext cx="7677388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评论奖励基于点赞数、回复数、IP多样性及语义分析等加权发放。</a:t>
            </a:r>
            <a:endParaRPr lang="en-US" sz="900" dirty="0"/>
          </a:p>
        </p:txBody>
      </p:sp>
      <p:sp>
        <p:nvSpPr>
          <p:cNvPr id="30" name="Shape 27"/>
          <p:cNvSpPr/>
          <p:nvPr/>
        </p:nvSpPr>
        <p:spPr>
          <a:xfrm>
            <a:off x="418862" y="5291257"/>
            <a:ext cx="8306276" cy="718066"/>
          </a:xfrm>
          <a:prstGeom prst="roundRect">
            <a:avLst>
              <a:gd name="adj" fmla="val 2500"/>
            </a:avLst>
          </a:prstGeom>
          <a:noFill/>
          <a:ln w="15240">
            <a:solidFill>
              <a:srgbClr val="49606E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434102" y="5306497"/>
            <a:ext cx="478750" cy="687586"/>
          </a:xfrm>
          <a:prstGeom prst="rect">
            <a:avLst/>
          </a:prstGeom>
          <a:solidFill>
            <a:srgbClr val="304755"/>
          </a:solidFill>
        </p:spPr>
      </p:sp>
      <p:sp>
        <p:nvSpPr>
          <p:cNvPr id="32" name="Text 29"/>
          <p:cNvSpPr/>
          <p:nvPr/>
        </p:nvSpPr>
        <p:spPr>
          <a:xfrm>
            <a:off x="583763" y="5538073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400" dirty="0"/>
          </a:p>
        </p:txBody>
      </p:sp>
      <p:sp>
        <p:nvSpPr>
          <p:cNvPr id="33" name="Text 30"/>
          <p:cNvSpPr/>
          <p:nvPr/>
        </p:nvSpPr>
        <p:spPr>
          <a:xfrm>
            <a:off x="1032510" y="5426154"/>
            <a:ext cx="1408033" cy="1759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原生社交分析防刷</a:t>
            </a:r>
            <a:endParaRPr lang="en-US" sz="1100" dirty="0"/>
          </a:p>
        </p:txBody>
      </p:sp>
      <p:sp>
        <p:nvSpPr>
          <p:cNvPr id="34" name="Text 31"/>
          <p:cNvSpPr/>
          <p:nvPr/>
        </p:nvSpPr>
        <p:spPr>
          <a:xfrm>
            <a:off x="1032510" y="5673923"/>
            <a:ext cx="7677388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结合 Upio 内建的 Twitter 分析系统，过滤僵尸账户及互刷行为。</a:t>
            </a:r>
            <a:endParaRPr lang="en-US" sz="900" dirty="0"/>
          </a:p>
        </p:txBody>
      </p:sp>
      <p:sp>
        <p:nvSpPr>
          <p:cNvPr id="35" name="Shape 32"/>
          <p:cNvSpPr/>
          <p:nvPr/>
        </p:nvSpPr>
        <p:spPr>
          <a:xfrm>
            <a:off x="418862" y="6128980"/>
            <a:ext cx="8306276" cy="718066"/>
          </a:xfrm>
          <a:prstGeom prst="roundRect">
            <a:avLst>
              <a:gd name="adj" fmla="val 2500"/>
            </a:avLst>
          </a:prstGeom>
          <a:noFill/>
          <a:ln w="15240">
            <a:solidFill>
              <a:srgbClr val="49606E"/>
            </a:solidFill>
            <a:prstDash val="solid"/>
          </a:ln>
        </p:spPr>
      </p:sp>
      <p:sp>
        <p:nvSpPr>
          <p:cNvPr id="36" name="Shape 33"/>
          <p:cNvSpPr/>
          <p:nvPr/>
        </p:nvSpPr>
        <p:spPr>
          <a:xfrm>
            <a:off x="434102" y="6144220"/>
            <a:ext cx="478750" cy="687586"/>
          </a:xfrm>
          <a:prstGeom prst="rect">
            <a:avLst/>
          </a:prstGeom>
          <a:solidFill>
            <a:srgbClr val="304755"/>
          </a:solidFill>
        </p:spPr>
      </p:sp>
      <p:sp>
        <p:nvSpPr>
          <p:cNvPr id="37" name="Text 34"/>
          <p:cNvSpPr/>
          <p:nvPr/>
        </p:nvSpPr>
        <p:spPr>
          <a:xfrm>
            <a:off x="583763" y="6375797"/>
            <a:ext cx="179427" cy="2243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400" dirty="0"/>
          </a:p>
        </p:txBody>
      </p:sp>
      <p:sp>
        <p:nvSpPr>
          <p:cNvPr id="38" name="Text 35"/>
          <p:cNvSpPr/>
          <p:nvPr/>
        </p:nvSpPr>
        <p:spPr>
          <a:xfrm>
            <a:off x="1032510" y="6263878"/>
            <a:ext cx="1408033" cy="1759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声誉绑定 &amp; SBT 机制</a:t>
            </a:r>
            <a:endParaRPr lang="en-US" sz="1100" dirty="0"/>
          </a:p>
        </p:txBody>
      </p:sp>
      <p:sp>
        <p:nvSpPr>
          <p:cNvPr id="39" name="Text 36"/>
          <p:cNvSpPr/>
          <p:nvPr/>
        </p:nvSpPr>
        <p:spPr>
          <a:xfrm>
            <a:off x="1032510" y="6511647"/>
            <a:ext cx="7677388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对优质评论用户发放不可转让声誉徽章，提升投票与治理权重。</a:t>
            </a:r>
            <a:endParaRPr lang="en-US" sz="900" dirty="0"/>
          </a:p>
        </p:txBody>
      </p:sp>
      <p:sp>
        <p:nvSpPr>
          <p:cNvPr id="40" name="Text 37"/>
          <p:cNvSpPr/>
          <p:nvPr/>
        </p:nvSpPr>
        <p:spPr>
          <a:xfrm>
            <a:off x="418862" y="7026473"/>
            <a:ext cx="1689735" cy="2187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📈</a:t>
            </a:r>
            <a:r>
              <a:rPr lang="en-US" sz="1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效果目标：</a:t>
            </a:r>
            <a:endParaRPr lang="en-US" sz="1300" dirty="0"/>
          </a:p>
        </p:txBody>
      </p:sp>
      <p:sp>
        <p:nvSpPr>
          <p:cNvPr id="41" name="Text 38"/>
          <p:cNvSpPr/>
          <p:nvPr/>
        </p:nvSpPr>
        <p:spPr>
          <a:xfrm>
            <a:off x="418862" y="7424618"/>
            <a:ext cx="8306276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奖励“真实互动”而非“量产水军”。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418862" y="7657862"/>
            <a:ext cx="8306276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构建可信的用户画像 + 项目热度评价体系。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418862" y="7891105"/>
            <a:ext cx="8306276" cy="1914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激励长期留存与社区共建。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2674" y="347782"/>
            <a:ext cx="5634157" cy="3720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Upio 今日即可提供的服务（可立即合作）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42674" y="1035963"/>
            <a:ext cx="1785818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网</a:t>
            </a:r>
            <a:r>
              <a:rPr lang="en-US" sz="1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站流量数据分析服务</a:t>
            </a:r>
            <a:endParaRPr lang="en-US" sz="1400" b="1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95" y="1388110"/>
            <a:ext cx="3097530" cy="30975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7094" y="5092065"/>
            <a:ext cx="6718221" cy="202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日/月活用户估算</a:t>
            </a:r>
            <a:endParaRPr lang="en-US" sz="950" dirty="0"/>
          </a:p>
        </p:txBody>
      </p:sp>
      <p:sp>
        <p:nvSpPr>
          <p:cNvPr id="6" name="Text 3"/>
          <p:cNvSpPr/>
          <p:nvPr/>
        </p:nvSpPr>
        <p:spPr>
          <a:xfrm>
            <a:off x="247094" y="5338524"/>
            <a:ext cx="6718221" cy="202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来源渠道分析（直接访问 / 社交 / 搜索 / 引荐）</a:t>
            </a:r>
            <a:endParaRPr lang="en-US" sz="950" dirty="0"/>
          </a:p>
        </p:txBody>
      </p:sp>
      <p:sp>
        <p:nvSpPr>
          <p:cNvPr id="7" name="Text 4"/>
          <p:cNvSpPr/>
          <p:nvPr/>
        </p:nvSpPr>
        <p:spPr>
          <a:xfrm>
            <a:off x="247094" y="5584984"/>
            <a:ext cx="6718221" cy="202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地理位置分布</a:t>
            </a:r>
            <a:endParaRPr lang="en-US" sz="950" dirty="0"/>
          </a:p>
        </p:txBody>
      </p:sp>
      <p:sp>
        <p:nvSpPr>
          <p:cNvPr id="8" name="Text 5"/>
          <p:cNvSpPr/>
          <p:nvPr/>
        </p:nvSpPr>
        <p:spPr>
          <a:xfrm>
            <a:off x="247094" y="5831443"/>
            <a:ext cx="6718221" cy="202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用户访问路径与行为偏好</a:t>
            </a:r>
            <a:endParaRPr lang="en-US" sz="950" dirty="0"/>
          </a:p>
        </p:txBody>
      </p:sp>
      <p:sp>
        <p:nvSpPr>
          <p:cNvPr id="9" name="Text 6"/>
          <p:cNvSpPr/>
          <p:nvPr/>
        </p:nvSpPr>
        <p:spPr>
          <a:xfrm>
            <a:off x="247094" y="6077903"/>
            <a:ext cx="6718221" cy="202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竞品对比（可选）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247094" y="6394013"/>
            <a:ext cx="6718221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🎯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适用于希望优化冷启动策略、验证市场兴趣或制定用户获取策略的项目方。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7477125" y="1035963"/>
            <a:ext cx="2742367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数字游民社区推广 &amp; 种子用户获取</a:t>
            </a:r>
            <a:endParaRPr lang="en-US" sz="1400" b="1" dirty="0">
              <a:solidFill>
                <a:srgbClr val="FFFFFF"/>
              </a:solidFill>
              <a:latin typeface="Unbounded" pitchFamily="34" charset="0"/>
              <a:ea typeface="Unbounded" pitchFamily="34" charset="-122"/>
              <a:cs typeface="Unbounded" pitchFamily="34" charset="-120"/>
            </a:endParaRPr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5" y="1401445"/>
            <a:ext cx="3054985" cy="3054985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281545" y="5092065"/>
            <a:ext cx="6718221" cy="202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3,000+ 实名活跃用户（涵盖创业者、开发者、内容创作者、自由职业者）</a:t>
            </a:r>
            <a:endParaRPr lang="en-US" sz="950" dirty="0"/>
          </a:p>
        </p:txBody>
      </p:sp>
      <p:sp>
        <p:nvSpPr>
          <p:cNvPr id="14" name="Text 10"/>
          <p:cNvSpPr/>
          <p:nvPr/>
        </p:nvSpPr>
        <p:spPr>
          <a:xfrm>
            <a:off x="7281545" y="5338524"/>
            <a:ext cx="6718221" cy="202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用户覆盖美东、东南亚、欧洲等主力早期 adopter 区域</a:t>
            </a:r>
            <a:endParaRPr lang="en-US" sz="950" dirty="0"/>
          </a:p>
        </p:txBody>
      </p:sp>
      <p:sp>
        <p:nvSpPr>
          <p:cNvPr id="15" name="Text 11"/>
          <p:cNvSpPr/>
          <p:nvPr/>
        </p:nvSpPr>
        <p:spPr>
          <a:xfrm>
            <a:off x="7281545" y="5584984"/>
            <a:ext cx="6718221" cy="202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社群渠道：Telegram、Discord、WhatsApp、Farcaster 等</a:t>
            </a:r>
            <a:endParaRPr lang="en-US" sz="950" dirty="0"/>
          </a:p>
        </p:txBody>
      </p:sp>
      <p:sp>
        <p:nvSpPr>
          <p:cNvPr id="16" name="Text 12"/>
          <p:cNvSpPr/>
          <p:nvPr/>
        </p:nvSpPr>
        <p:spPr>
          <a:xfrm>
            <a:off x="7281545" y="5831443"/>
            <a:ext cx="6718221" cy="2022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支持项目冷启动推广、问卷验证、访谈用户测试、A/B 多版本反馈</a:t>
            </a:r>
            <a:endParaRPr lang="en-US" sz="950" dirty="0"/>
          </a:p>
        </p:txBody>
      </p:sp>
      <p:sp>
        <p:nvSpPr>
          <p:cNvPr id="17" name="Text 13"/>
          <p:cNvSpPr/>
          <p:nvPr/>
        </p:nvSpPr>
        <p:spPr>
          <a:xfrm>
            <a:off x="7281545" y="6147554"/>
            <a:ext cx="6718221" cy="2099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🎯</a:t>
            </a:r>
            <a:r>
              <a:rPr lang="en-US" sz="9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适用于需要早期反馈、获取真实用户声音、构建产品初始社群的项目方。</a:t>
            </a:r>
            <a:endParaRPr lang="en-US" sz="9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65014"/>
            <a:ext cx="5632490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商业模式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7724" y="2247781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>
            <p:custDataLst>
              <p:tags r:id="rId3"/>
            </p:custDataLst>
          </p:nvPr>
        </p:nvSpPr>
        <p:spPr>
          <a:xfrm>
            <a:off x="837724" y="314539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项目推广展示位</a:t>
            </a:r>
            <a:endParaRPr lang="en-US" sz="2200" dirty="0"/>
          </a:p>
        </p:txBody>
      </p:sp>
      <p:sp>
        <p:nvSpPr>
          <p:cNvPr id="5" name="Text 2"/>
          <p:cNvSpPr/>
          <p:nvPr>
            <p:custDataLst>
              <p:tags r:id="rId4"/>
            </p:custDataLst>
          </p:nvPr>
        </p:nvSpPr>
        <p:spPr>
          <a:xfrm>
            <a:off x="837724" y="3640931"/>
            <a:ext cx="632781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为优质项目提供首页推荐位置，增加曝光机会，按展示效果收费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64743" y="2247781"/>
            <a:ext cx="598408" cy="598408"/>
          </a:xfrm>
          <a:prstGeom prst="rect">
            <a:avLst/>
          </a:prstGeom>
        </p:spPr>
      </p:pic>
      <p:sp>
        <p:nvSpPr>
          <p:cNvPr id="7" name="Text 3"/>
          <p:cNvSpPr/>
          <p:nvPr>
            <p:custDataLst>
              <p:tags r:id="rId7"/>
            </p:custDataLst>
          </p:nvPr>
        </p:nvSpPr>
        <p:spPr>
          <a:xfrm>
            <a:off x="7464743" y="314539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KOL推广撮合</a:t>
            </a:r>
            <a:endParaRPr lang="en-US" sz="2200" dirty="0"/>
          </a:p>
        </p:txBody>
      </p:sp>
      <p:sp>
        <p:nvSpPr>
          <p:cNvPr id="8" name="Text 4"/>
          <p:cNvSpPr/>
          <p:nvPr>
            <p:custDataLst>
              <p:tags r:id="rId8"/>
            </p:custDataLst>
          </p:nvPr>
        </p:nvSpPr>
        <p:spPr>
          <a:xfrm>
            <a:off x="7464743" y="3640931"/>
            <a:ext cx="6327934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提供KOL合作对接服务，从成功的推广合作中收取撮合佣金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37724" y="5005388"/>
            <a:ext cx="598408" cy="598408"/>
          </a:xfrm>
          <a:prstGeom prst="rect">
            <a:avLst/>
          </a:prstGeom>
        </p:spPr>
      </p:pic>
      <p:sp>
        <p:nvSpPr>
          <p:cNvPr id="10" name="Text 5"/>
          <p:cNvSpPr/>
          <p:nvPr>
            <p:custDataLst>
              <p:tags r:id="rId11"/>
            </p:custDataLst>
          </p:nvPr>
        </p:nvSpPr>
        <p:spPr>
          <a:xfrm>
            <a:off x="837724" y="590300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招聘服务</a:t>
            </a:r>
            <a:endParaRPr lang="en-US" sz="2200" dirty="0"/>
          </a:p>
        </p:txBody>
      </p:sp>
      <p:sp>
        <p:nvSpPr>
          <p:cNvPr id="11" name="Text 6"/>
          <p:cNvSpPr/>
          <p:nvPr>
            <p:custDataLst>
              <p:tags r:id="rId12"/>
            </p:custDataLst>
          </p:nvPr>
        </p:nvSpPr>
        <p:spPr>
          <a:xfrm>
            <a:off x="837724" y="6398538"/>
            <a:ext cx="632781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招聘贴发布特权与高质量人才匹配服务，按职位或成功招聘收费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464743" y="5005388"/>
            <a:ext cx="598408" cy="598408"/>
          </a:xfrm>
          <a:prstGeom prst="rect">
            <a:avLst/>
          </a:prstGeom>
        </p:spPr>
      </p:pic>
      <p:sp>
        <p:nvSpPr>
          <p:cNvPr id="13" name="Text 7"/>
          <p:cNvSpPr/>
          <p:nvPr>
            <p:custDataLst>
              <p:tags r:id="rId15"/>
            </p:custDataLst>
          </p:nvPr>
        </p:nvSpPr>
        <p:spPr>
          <a:xfrm>
            <a:off x="7464743" y="5903000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数据分析API</a:t>
            </a:r>
            <a:endParaRPr lang="en-US" sz="2200" dirty="0"/>
          </a:p>
        </p:txBody>
      </p:sp>
      <p:sp>
        <p:nvSpPr>
          <p:cNvPr id="14" name="Text 8"/>
          <p:cNvSpPr/>
          <p:nvPr>
            <p:custDataLst>
              <p:tags r:id="rId16"/>
            </p:custDataLst>
          </p:nvPr>
        </p:nvSpPr>
        <p:spPr>
          <a:xfrm>
            <a:off x="7464743" y="6398538"/>
            <a:ext cx="6327934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面向投资机构的项目数据库服务，提供深度分析API，每月5000美元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081" y="525304"/>
            <a:ext cx="4336733" cy="5419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竞品分析</a:t>
            </a:r>
            <a:endParaRPr lang="en-US" sz="3400" dirty="0"/>
          </a:p>
        </p:txBody>
      </p:sp>
      <p:graphicFrame>
        <p:nvGraphicFramePr>
          <p:cNvPr id="58" name="表格 57"/>
          <p:cNvGraphicFramePr/>
          <p:nvPr>
            <p:custDataLst>
              <p:tags r:id="rId1"/>
            </p:custDataLst>
          </p:nvPr>
        </p:nvGraphicFramePr>
        <p:xfrm>
          <a:off x="909955" y="1405255"/>
          <a:ext cx="12579350" cy="6327775"/>
        </p:xfrm>
        <a:graphic>
          <a:graphicData uri="http://schemas.openxmlformats.org/drawingml/2006/table">
            <a:tbl>
              <a:tblPr/>
              <a:tblGrid>
                <a:gridCol w="1797050"/>
                <a:gridCol w="1797050"/>
                <a:gridCol w="1797050"/>
                <a:gridCol w="1797050"/>
                <a:gridCol w="1797050"/>
                <a:gridCol w="1797050"/>
                <a:gridCol w="1797050"/>
              </a:tblGrid>
              <a:tr h="905510">
                <a:tc>
                  <a:txBody>
                    <a:bodyPr/>
                    <a:p>
                      <a:r>
                        <a:rPr lang="zh-CN" altLang="en-US" sz="1800" b="1">
                          <a:solidFill>
                            <a:schemeClr val="bg1"/>
                          </a:solidFill>
                        </a:rPr>
                        <a:t>功能维度</a:t>
                      </a:r>
                      <a:endParaRPr lang="zh-CN" altLang="en-US" sz="1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 b="1">
                          <a:solidFill>
                            <a:schemeClr val="bg1"/>
                          </a:solidFill>
                        </a:rPr>
                        <a:t>Upio</a:t>
                      </a:r>
                      <a:endParaRPr lang="en-US" altLang="zh-CN" sz="1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 b="1">
                          <a:solidFill>
                            <a:schemeClr val="bg1"/>
                          </a:solidFill>
                        </a:rPr>
                        <a:t>GitHub</a:t>
                      </a:r>
                      <a:endParaRPr lang="en-US" altLang="zh-CN" sz="1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 b="1">
                          <a:solidFill>
                            <a:schemeClr val="bg1"/>
                          </a:solidFill>
                        </a:rPr>
                        <a:t>RootData</a:t>
                      </a:r>
                      <a:endParaRPr lang="en-US" altLang="zh-CN" sz="1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 b="1">
                          <a:solidFill>
                            <a:schemeClr val="bg1"/>
                          </a:solidFill>
                        </a:rPr>
                        <a:t>Product Hunt</a:t>
                      </a:r>
                      <a:endParaRPr lang="en-US" altLang="zh-CN" sz="1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 b="1">
                          <a:solidFill>
                            <a:schemeClr val="bg1"/>
                          </a:solidFill>
                        </a:rPr>
                        <a:t>The Dapp List</a:t>
                      </a:r>
                      <a:endParaRPr lang="en-US" altLang="zh-CN" sz="1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 b="1">
                          <a:solidFill>
                            <a:schemeClr val="bg1"/>
                          </a:solidFill>
                        </a:rPr>
                        <a:t>Galxe</a:t>
                      </a:r>
                      <a:endParaRPr lang="en-US" altLang="zh-CN" sz="1800" b="1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70865"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📌 项目发现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Idea / Testing / Live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阶段可浏览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无产品目录，仅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repo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投融资导向项目库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新品目录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Dapp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汇总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非项目发现平台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285750"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🚀 项目提交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自由提报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创建代码仓库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平台内部收录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产品可发布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需筛选审核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无提交入口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70230"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🔍 阶段划分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生命周期划分明确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全为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repo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视角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以融资轮次分类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一视同仁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无阶段体系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70865"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🗳 社区互动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点赞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评论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讨论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Star / Issue / PR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点赞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评论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投票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评论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70865"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📈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Twitter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数据追踪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自动采集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+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热度分析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70865"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🎯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KOL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推广归因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AI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驱动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+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归因分析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570865"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🧑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‍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💼 招聘功能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原生职位模块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（部分岗位可链接）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55980"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👥 共创机制支持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从 </a:t>
                      </a: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idea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开始收集反馈，任务协同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✅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代码协作、开源社区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❌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855980"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💡 定位核心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Web3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项目发现、验证、推广与招人一体化平台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开发协作平台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投融资数据库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产品发布平台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Dapp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导航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Web3 </a:t>
                      </a:r>
                      <a:r>
                        <a:rPr lang="zh-CN" altLang="en-US" sz="1800">
                          <a:solidFill>
                            <a:schemeClr val="bg1"/>
                          </a:solidFill>
                        </a:rPr>
                        <a:t>用户增长工具</a:t>
                      </a:r>
                      <a:endParaRPr lang="zh-CN" altLang="en-US" sz="18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071" y="1100495"/>
            <a:ext cx="3832979" cy="4789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Upio的差异化优势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814" y="1905238"/>
            <a:ext cx="1335524" cy="9234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27978" y="2337792"/>
            <a:ext cx="229076" cy="286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4773216" y="2247186"/>
            <a:ext cx="957858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全流程覆盖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4651058" y="2839522"/>
            <a:ext cx="9368552" cy="11430"/>
          </a:xfrm>
          <a:prstGeom prst="roundRect">
            <a:avLst>
              <a:gd name="adj" fmla="val 213787"/>
            </a:avLst>
          </a:prstGeom>
          <a:solidFill>
            <a:srgbClr val="49606E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93" y="2869406"/>
            <a:ext cx="2671048" cy="9234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27978" y="3187898"/>
            <a:ext cx="229076" cy="286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440918" y="3032284"/>
            <a:ext cx="1916430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多阶段项目支持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5440918" y="3369469"/>
            <a:ext cx="4768929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从灵感池(Idea)到测试版(Beta)再到正式上线(Live)的全生命周期支持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5318760" y="3803690"/>
            <a:ext cx="8700849" cy="11430"/>
          </a:xfrm>
          <a:prstGeom prst="roundRect">
            <a:avLst>
              <a:gd name="adj" fmla="val 213787"/>
            </a:avLst>
          </a:prstGeom>
          <a:solidFill>
            <a:srgbClr val="49606E"/>
          </a:solidFill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290" y="3833574"/>
            <a:ext cx="4006572" cy="92344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827978" y="4152067"/>
            <a:ext cx="229076" cy="286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6108740" y="3996452"/>
            <a:ext cx="1916430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社交数据分析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108740" y="4333637"/>
            <a:ext cx="5160050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独家集成Twitter数据分析功能，展示项目传播趋势、KOL引用和成长速度</a:t>
            </a:r>
            <a:endParaRPr lang="en-US" sz="1250" dirty="0"/>
          </a:p>
        </p:txBody>
      </p:sp>
      <p:sp>
        <p:nvSpPr>
          <p:cNvPr id="16" name="Shape 11"/>
          <p:cNvSpPr/>
          <p:nvPr/>
        </p:nvSpPr>
        <p:spPr>
          <a:xfrm>
            <a:off x="5986582" y="4767858"/>
            <a:ext cx="8033028" cy="11430"/>
          </a:xfrm>
          <a:prstGeom prst="roundRect">
            <a:avLst>
              <a:gd name="adj" fmla="val 213787"/>
            </a:avLst>
          </a:prstGeom>
          <a:solidFill>
            <a:srgbClr val="49606E"/>
          </a:solidFill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8" y="4797743"/>
            <a:ext cx="5342096" cy="92344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27859" y="5116235"/>
            <a:ext cx="229076" cy="286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00" dirty="0"/>
          </a:p>
        </p:txBody>
      </p:sp>
      <p:sp>
        <p:nvSpPr>
          <p:cNvPr id="19" name="Text 13"/>
          <p:cNvSpPr/>
          <p:nvPr/>
        </p:nvSpPr>
        <p:spPr>
          <a:xfrm>
            <a:off x="6776442" y="4960620"/>
            <a:ext cx="1916430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一体化解决方案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6776442" y="5297805"/>
            <a:ext cx="5895142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将推广(KOL合作)与招聘(团队组建)整合到一个平台，形成Web3创业者的"成长引擎"</a:t>
            </a:r>
            <a:endParaRPr lang="en-US" sz="1250" dirty="0"/>
          </a:p>
        </p:txBody>
      </p:sp>
      <p:sp>
        <p:nvSpPr>
          <p:cNvPr id="21" name="Shape 15"/>
          <p:cNvSpPr/>
          <p:nvPr/>
        </p:nvSpPr>
        <p:spPr>
          <a:xfrm>
            <a:off x="6654284" y="5732026"/>
            <a:ext cx="7365325" cy="11430"/>
          </a:xfrm>
          <a:prstGeom prst="roundRect">
            <a:avLst>
              <a:gd name="adj" fmla="val 213787"/>
            </a:avLst>
          </a:prstGeom>
          <a:solidFill>
            <a:srgbClr val="49606E"/>
          </a:solidFill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66" y="5761911"/>
            <a:ext cx="6677620" cy="923449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3827978" y="6080403"/>
            <a:ext cx="229076" cy="286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7444264" y="5924788"/>
            <a:ext cx="1916430" cy="2395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社区早期参与</a:t>
            </a:r>
            <a:endParaRPr lang="en-US" sz="1500" dirty="0"/>
          </a:p>
        </p:txBody>
      </p:sp>
      <p:sp>
        <p:nvSpPr>
          <p:cNvPr id="25" name="Text 18"/>
          <p:cNvSpPr/>
          <p:nvPr/>
        </p:nvSpPr>
        <p:spPr>
          <a:xfrm>
            <a:off x="7444264" y="6261973"/>
            <a:ext cx="5533906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用户可对灵感池中的想法进行点赞和讨论，帮助项目获得早期反馈和市场验证</a:t>
            </a:r>
            <a:endParaRPr lang="en-US" sz="1250" dirty="0"/>
          </a:p>
        </p:txBody>
      </p:sp>
      <p:sp>
        <p:nvSpPr>
          <p:cNvPr id="26" name="Text 19"/>
          <p:cNvSpPr/>
          <p:nvPr/>
        </p:nvSpPr>
        <p:spPr>
          <a:xfrm>
            <a:off x="570071" y="6868597"/>
            <a:ext cx="13490258" cy="260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Upio是首个覆盖Web3项目从创意验证、社交传播到招募协作全流程的一体化发现平台</a:t>
            </a:r>
            <a:endParaRPr lang="en-US" sz="12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694" y="604242"/>
            <a:ext cx="4051697" cy="5063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Upio 项目整体优势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02694" y="1368862"/>
            <a:ext cx="7938611" cy="1297305"/>
          </a:xfrm>
          <a:prstGeom prst="roundRect">
            <a:avLst>
              <a:gd name="adj" fmla="val 8458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79834" y="1368862"/>
            <a:ext cx="91440" cy="1297305"/>
          </a:xfrm>
          <a:prstGeom prst="roundRect">
            <a:avLst>
              <a:gd name="adj" fmla="val 28248"/>
            </a:avLst>
          </a:prstGeom>
          <a:solidFill>
            <a:srgbClr val="0A988B"/>
          </a:solidFill>
        </p:spPr>
      </p:sp>
      <p:sp>
        <p:nvSpPr>
          <p:cNvPr id="6" name="Text 3"/>
          <p:cNvSpPr/>
          <p:nvPr/>
        </p:nvSpPr>
        <p:spPr>
          <a:xfrm>
            <a:off x="866299" y="1563886"/>
            <a:ext cx="2025848" cy="2532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技术完整性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66299" y="1920359"/>
            <a:ext cx="7479983" cy="550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 已完成核心功能的开发，包括多阶段项目展示系统（灵感池/测试版/上线）、用户账号体系、项目提交与筛选机制，整体技术架构清晰稳定。前端已完成高保真页面，具备 MVP 落地能力。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602694" y="2838331"/>
            <a:ext cx="7938611" cy="1297305"/>
          </a:xfrm>
          <a:prstGeom prst="roundRect">
            <a:avLst>
              <a:gd name="adj" fmla="val 8458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79834" y="2838331"/>
            <a:ext cx="91440" cy="1297305"/>
          </a:xfrm>
          <a:prstGeom prst="roundRect">
            <a:avLst>
              <a:gd name="adj" fmla="val 28248"/>
            </a:avLst>
          </a:prstGeom>
          <a:solidFill>
            <a:srgbClr val="0A988B"/>
          </a:solidFill>
        </p:spPr>
      </p:sp>
      <p:sp>
        <p:nvSpPr>
          <p:cNvPr id="10" name="Text 7"/>
          <p:cNvSpPr/>
          <p:nvPr/>
        </p:nvSpPr>
        <p:spPr>
          <a:xfrm>
            <a:off x="866299" y="3033355"/>
            <a:ext cx="2025848" cy="2532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创新性与原创性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66299" y="3389828"/>
            <a:ext cx="7479983" cy="55078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 是首个将 Web3 项目孵化全链条（从灵感验证、社交数据分析到招聘协作）整合在一个平台的产品，填补了目前平台的断层。Twitter 数据分析 + KOL 归因是行业首创级功能。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02694" y="4307800"/>
            <a:ext cx="7938611" cy="1572697"/>
          </a:xfrm>
          <a:prstGeom prst="roundRect">
            <a:avLst>
              <a:gd name="adj" fmla="val 6977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79834" y="4307800"/>
            <a:ext cx="91440" cy="1572697"/>
          </a:xfrm>
          <a:prstGeom prst="roundRect">
            <a:avLst>
              <a:gd name="adj" fmla="val 28248"/>
            </a:avLst>
          </a:prstGeom>
          <a:solidFill>
            <a:srgbClr val="0A988B"/>
          </a:solidFill>
        </p:spPr>
      </p:sp>
      <p:sp>
        <p:nvSpPr>
          <p:cNvPr id="14" name="Text 11"/>
          <p:cNvSpPr/>
          <p:nvPr/>
        </p:nvSpPr>
        <p:spPr>
          <a:xfrm>
            <a:off x="866299" y="4502825"/>
            <a:ext cx="2025848" cy="2532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商业可行性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66299" y="4859298"/>
            <a:ext cx="7479983" cy="826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 拥有明确商业化路径，包括项目方首页曝光付费、KOL 撮合抽佣、招聘服务费、数据分析 API 出售等，覆盖早期创业者和投资方两端需求，具备可扩展的收入模型。Web3 市场每年新增项目超万，需求广泛且持续。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602694" y="6052661"/>
            <a:ext cx="7938611" cy="1572697"/>
          </a:xfrm>
          <a:prstGeom prst="roundRect">
            <a:avLst>
              <a:gd name="adj" fmla="val 6977"/>
            </a:avLst>
          </a:prstGeom>
          <a:noFill/>
          <a:ln w="22860">
            <a:solidFill>
              <a:srgbClr val="49606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79834" y="6052661"/>
            <a:ext cx="91440" cy="1572697"/>
          </a:xfrm>
          <a:prstGeom prst="roundRect">
            <a:avLst>
              <a:gd name="adj" fmla="val 28248"/>
            </a:avLst>
          </a:prstGeom>
          <a:solidFill>
            <a:srgbClr val="0A988B"/>
          </a:solidFill>
        </p:spPr>
      </p:sp>
      <p:sp>
        <p:nvSpPr>
          <p:cNvPr id="18" name="Text 15"/>
          <p:cNvSpPr/>
          <p:nvPr/>
        </p:nvSpPr>
        <p:spPr>
          <a:xfrm>
            <a:off x="866299" y="6247686"/>
            <a:ext cx="2025848" cy="2532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生态价值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866299" y="6604159"/>
            <a:ext cx="7479983" cy="8261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 有助于提升整个 Web3 创业生态效率：帮助创意快速验证，推动早期合作和传播，并降低冷启动门槛。平台机制将开发者、用户、KOL、投资方连接在一起，构建协同式成长网络，对生态发展具有正向放大效应。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01834" y="334883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Upio: Web3项目全生命周期发现与成长平台</a:t>
            </a:r>
            <a:endParaRPr 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4875" y="2376170"/>
            <a:ext cx="5052695" cy="50526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0459"/>
            <a:ext cx="6572726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市场痛点与Upio解决方案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81720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</p:spPr>
      </p:sp>
      <p:sp>
        <p:nvSpPr>
          <p:cNvPr id="4" name="Shape 2"/>
          <p:cNvSpPr/>
          <p:nvPr/>
        </p:nvSpPr>
        <p:spPr>
          <a:xfrm>
            <a:off x="2557998" y="29532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</p:spPr>
      </p:sp>
      <p:sp>
        <p:nvSpPr>
          <p:cNvPr id="5" name="Text 3"/>
          <p:cNvSpPr/>
          <p:nvPr/>
        </p:nvSpPr>
        <p:spPr>
          <a:xfrm>
            <a:off x="2773382" y="3132772"/>
            <a:ext cx="287179" cy="3589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107519" y="391060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开发者面临的挑战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07519" y="4406146"/>
            <a:ext cx="361914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缺乏市场验证渠道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107519" y="4872871"/>
            <a:ext cx="361914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早期用户反馈获取困难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7519" y="5339596"/>
            <a:ext cx="361914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推广资源有限，难以接触KOL与社区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5235773" y="3281720"/>
            <a:ext cx="41587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</p:spPr>
      </p:sp>
      <p:sp>
        <p:nvSpPr>
          <p:cNvPr id="11" name="Shape 9"/>
          <p:cNvSpPr/>
          <p:nvPr/>
        </p:nvSpPr>
        <p:spPr>
          <a:xfrm>
            <a:off x="6956048" y="29532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</p:spPr>
      </p:sp>
      <p:sp>
        <p:nvSpPr>
          <p:cNvPr id="12" name="Text 10"/>
          <p:cNvSpPr/>
          <p:nvPr/>
        </p:nvSpPr>
        <p:spPr>
          <a:xfrm>
            <a:off x="7171432" y="3132772"/>
            <a:ext cx="287179" cy="3589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1"/>
          <p:cNvSpPr/>
          <p:nvPr/>
        </p:nvSpPr>
        <p:spPr>
          <a:xfrm>
            <a:off x="5505569" y="391060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用户与投资者的困境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505569" y="4406146"/>
            <a:ext cx="361914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优质早期Web3项目难以发现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505569" y="4872871"/>
            <a:ext cx="361914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信息碎片化，真假难辨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5505569" y="5339596"/>
            <a:ext cx="361914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缺乏系统性的发现工具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5505569" y="5806321"/>
            <a:ext cx="361914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社区讨论空间不足</a:t>
            </a:r>
            <a:endParaRPr lang="en-US" sz="1850" dirty="0"/>
          </a:p>
        </p:txBody>
      </p:sp>
      <p:sp>
        <p:nvSpPr>
          <p:cNvPr id="18" name="Shape 16"/>
          <p:cNvSpPr/>
          <p:nvPr/>
        </p:nvSpPr>
        <p:spPr>
          <a:xfrm>
            <a:off x="9633823" y="3281720"/>
            <a:ext cx="4158853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</p:spPr>
      </p:sp>
      <p:sp>
        <p:nvSpPr>
          <p:cNvPr id="19" name="Shape 17"/>
          <p:cNvSpPr/>
          <p:nvPr/>
        </p:nvSpPr>
        <p:spPr>
          <a:xfrm>
            <a:off x="11354217" y="2953226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</p:spPr>
      </p:sp>
      <p:sp>
        <p:nvSpPr>
          <p:cNvPr id="20" name="Text 18"/>
          <p:cNvSpPr/>
          <p:nvPr/>
        </p:nvSpPr>
        <p:spPr>
          <a:xfrm>
            <a:off x="11569601" y="3132772"/>
            <a:ext cx="287179" cy="35897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9903619" y="391060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Upio的价值主张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9903619" y="4406146"/>
            <a:ext cx="361926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开发者：创意验证、用户反馈、KOL接触、推广曝光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903619" y="5255895"/>
            <a:ext cx="361926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用户/投资者：发现早期潜力项目、参与互动评估、项目跟踪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59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211" y="3203615"/>
            <a:ext cx="4942999" cy="6179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核心用户画像</a:t>
            </a:r>
            <a:endParaRPr lang="en-US" sz="3850" dirty="0"/>
          </a:p>
        </p:txBody>
      </p:sp>
      <p:sp>
        <p:nvSpPr>
          <p:cNvPr id="4" name="Shape 1"/>
          <p:cNvSpPr/>
          <p:nvPr>
            <p:custDataLst>
              <p:tags r:id="rId2"/>
            </p:custDataLst>
          </p:nvPr>
        </p:nvSpPr>
        <p:spPr>
          <a:xfrm>
            <a:off x="735211" y="4136588"/>
            <a:ext cx="6474976" cy="1652945"/>
          </a:xfrm>
          <a:prstGeom prst="roundRect">
            <a:avLst>
              <a:gd name="adj" fmla="val 1906"/>
            </a:avLst>
          </a:prstGeom>
          <a:solidFill>
            <a:srgbClr val="304755"/>
          </a:solidFill>
        </p:spPr>
      </p:sp>
      <p:sp>
        <p:nvSpPr>
          <p:cNvPr id="5" name="Text 2"/>
          <p:cNvSpPr/>
          <p:nvPr>
            <p:custDataLst>
              <p:tags r:id="rId3"/>
            </p:custDataLst>
          </p:nvPr>
        </p:nvSpPr>
        <p:spPr>
          <a:xfrm>
            <a:off x="945237" y="4346615"/>
            <a:ext cx="2710458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Web3早期用户/投资人</a:t>
            </a:r>
            <a:endParaRPr lang="en-US" sz="1900" dirty="0"/>
          </a:p>
        </p:txBody>
      </p:sp>
      <p:sp>
        <p:nvSpPr>
          <p:cNvPr id="6" name="Text 3"/>
          <p:cNvSpPr/>
          <p:nvPr>
            <p:custDataLst>
              <p:tags r:id="rId4"/>
            </p:custDataLst>
          </p:nvPr>
        </p:nvSpPr>
        <p:spPr>
          <a:xfrm>
            <a:off x="945237" y="4781550"/>
            <a:ext cx="6054923" cy="335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主要目标：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寻找有前景的新项目</a:t>
            </a:r>
            <a:endParaRPr lang="en-US" sz="1650" dirty="0"/>
          </a:p>
        </p:txBody>
      </p:sp>
      <p:sp>
        <p:nvSpPr>
          <p:cNvPr id="7" name="Text 4"/>
          <p:cNvSpPr/>
          <p:nvPr>
            <p:custDataLst>
              <p:tags r:id="rId5"/>
            </p:custDataLst>
          </p:nvPr>
        </p:nvSpPr>
        <p:spPr>
          <a:xfrm>
            <a:off x="945237" y="5243513"/>
            <a:ext cx="6054923" cy="335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Upio价值：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项目推荐系统 + 点赞排行 + 社区评论</a:t>
            </a:r>
            <a:endParaRPr lang="en-US" sz="1650" dirty="0"/>
          </a:p>
        </p:txBody>
      </p:sp>
      <p:sp>
        <p:nvSpPr>
          <p:cNvPr id="8" name="Shape 5"/>
          <p:cNvSpPr/>
          <p:nvPr>
            <p:custDataLst>
              <p:tags r:id="rId6"/>
            </p:custDataLst>
          </p:nvPr>
        </p:nvSpPr>
        <p:spPr>
          <a:xfrm>
            <a:off x="7420213" y="4136588"/>
            <a:ext cx="6474976" cy="1652945"/>
          </a:xfrm>
          <a:prstGeom prst="roundRect">
            <a:avLst>
              <a:gd name="adj" fmla="val 1906"/>
            </a:avLst>
          </a:prstGeom>
          <a:solidFill>
            <a:srgbClr val="304755"/>
          </a:solidFill>
        </p:spPr>
      </p:sp>
      <p:sp>
        <p:nvSpPr>
          <p:cNvPr id="9" name="Text 6"/>
          <p:cNvSpPr/>
          <p:nvPr>
            <p:custDataLst>
              <p:tags r:id="rId7"/>
            </p:custDataLst>
          </p:nvPr>
        </p:nvSpPr>
        <p:spPr>
          <a:xfrm>
            <a:off x="7630239" y="4346615"/>
            <a:ext cx="2471499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Web3创业者/开发者</a:t>
            </a:r>
            <a:endParaRPr lang="en-US" sz="1900" dirty="0"/>
          </a:p>
        </p:txBody>
      </p:sp>
      <p:sp>
        <p:nvSpPr>
          <p:cNvPr id="10" name="Text 7"/>
          <p:cNvSpPr/>
          <p:nvPr>
            <p:custDataLst>
              <p:tags r:id="rId8"/>
            </p:custDataLst>
          </p:nvPr>
        </p:nvSpPr>
        <p:spPr>
          <a:xfrm>
            <a:off x="7630239" y="4781550"/>
            <a:ext cx="6054923" cy="335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主要目标：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验证想法、获取市场反馈</a:t>
            </a:r>
            <a:endParaRPr lang="en-US" sz="1650" dirty="0"/>
          </a:p>
        </p:txBody>
      </p:sp>
      <p:sp>
        <p:nvSpPr>
          <p:cNvPr id="11" name="Text 8"/>
          <p:cNvSpPr/>
          <p:nvPr>
            <p:custDataLst>
              <p:tags r:id="rId9"/>
            </p:custDataLst>
          </p:nvPr>
        </p:nvSpPr>
        <p:spPr>
          <a:xfrm>
            <a:off x="7630239" y="5243513"/>
            <a:ext cx="6054923" cy="335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Upio价值：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灵感发布 + 点赞反馈 + AI推广工具</a:t>
            </a:r>
            <a:endParaRPr lang="en-US" sz="1650" dirty="0"/>
          </a:p>
        </p:txBody>
      </p:sp>
      <p:sp>
        <p:nvSpPr>
          <p:cNvPr id="12" name="Shape 9"/>
          <p:cNvSpPr/>
          <p:nvPr>
            <p:custDataLst>
              <p:tags r:id="rId10"/>
            </p:custDataLst>
          </p:nvPr>
        </p:nvSpPr>
        <p:spPr>
          <a:xfrm>
            <a:off x="735211" y="5999559"/>
            <a:ext cx="6474976" cy="1652945"/>
          </a:xfrm>
          <a:prstGeom prst="roundRect">
            <a:avLst>
              <a:gd name="adj" fmla="val 1906"/>
            </a:avLst>
          </a:prstGeom>
          <a:solidFill>
            <a:srgbClr val="304755"/>
          </a:solidFill>
        </p:spPr>
      </p:sp>
      <p:sp>
        <p:nvSpPr>
          <p:cNvPr id="13" name="Text 10"/>
          <p:cNvSpPr/>
          <p:nvPr>
            <p:custDataLst>
              <p:tags r:id="rId11"/>
            </p:custDataLst>
          </p:nvPr>
        </p:nvSpPr>
        <p:spPr>
          <a:xfrm>
            <a:off x="945237" y="6209586"/>
            <a:ext cx="2471499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KOL/营销合伙人</a:t>
            </a:r>
            <a:endParaRPr lang="en-US" sz="1900" dirty="0"/>
          </a:p>
        </p:txBody>
      </p:sp>
      <p:sp>
        <p:nvSpPr>
          <p:cNvPr id="14" name="Text 11"/>
          <p:cNvSpPr/>
          <p:nvPr>
            <p:custDataLst>
              <p:tags r:id="rId12"/>
            </p:custDataLst>
          </p:nvPr>
        </p:nvSpPr>
        <p:spPr>
          <a:xfrm>
            <a:off x="945237" y="6644521"/>
            <a:ext cx="6054923" cy="335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主要目标：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寻找合作项目变现</a:t>
            </a:r>
            <a:endParaRPr lang="en-US" sz="1650" dirty="0"/>
          </a:p>
        </p:txBody>
      </p:sp>
      <p:sp>
        <p:nvSpPr>
          <p:cNvPr id="15" name="Text 12"/>
          <p:cNvSpPr/>
          <p:nvPr>
            <p:custDataLst>
              <p:tags r:id="rId13"/>
            </p:custDataLst>
          </p:nvPr>
        </p:nvSpPr>
        <p:spPr>
          <a:xfrm>
            <a:off x="945237" y="7106483"/>
            <a:ext cx="6054923" cy="335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Upio价值：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项目推广配对 + 推广任务看板</a:t>
            </a:r>
            <a:endParaRPr lang="en-US" sz="1650" dirty="0"/>
          </a:p>
        </p:txBody>
      </p:sp>
      <p:sp>
        <p:nvSpPr>
          <p:cNvPr id="16" name="Shape 13"/>
          <p:cNvSpPr/>
          <p:nvPr>
            <p:custDataLst>
              <p:tags r:id="rId14"/>
            </p:custDataLst>
          </p:nvPr>
        </p:nvSpPr>
        <p:spPr>
          <a:xfrm>
            <a:off x="7420213" y="5999559"/>
            <a:ext cx="6474976" cy="1652945"/>
          </a:xfrm>
          <a:prstGeom prst="roundRect">
            <a:avLst>
              <a:gd name="adj" fmla="val 1906"/>
            </a:avLst>
          </a:prstGeom>
          <a:solidFill>
            <a:srgbClr val="304755"/>
          </a:solidFill>
        </p:spPr>
      </p:sp>
      <p:sp>
        <p:nvSpPr>
          <p:cNvPr id="17" name="Text 14"/>
          <p:cNvSpPr/>
          <p:nvPr>
            <p:custDataLst>
              <p:tags r:id="rId15"/>
            </p:custDataLst>
          </p:nvPr>
        </p:nvSpPr>
        <p:spPr>
          <a:xfrm>
            <a:off x="7630239" y="6209586"/>
            <a:ext cx="2471499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Web3观察者/研究者</a:t>
            </a:r>
            <a:endParaRPr lang="en-US" sz="1900" dirty="0"/>
          </a:p>
        </p:txBody>
      </p:sp>
      <p:sp>
        <p:nvSpPr>
          <p:cNvPr id="18" name="Text 15"/>
          <p:cNvSpPr/>
          <p:nvPr>
            <p:custDataLst>
              <p:tags r:id="rId16"/>
            </p:custDataLst>
          </p:nvPr>
        </p:nvSpPr>
        <p:spPr>
          <a:xfrm>
            <a:off x="7630239" y="6644521"/>
            <a:ext cx="6054923" cy="335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主要目标：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了解趋势与情绪变化</a:t>
            </a:r>
            <a:endParaRPr lang="en-US" sz="1650" dirty="0"/>
          </a:p>
        </p:txBody>
      </p:sp>
      <p:sp>
        <p:nvSpPr>
          <p:cNvPr id="19" name="Text 16"/>
          <p:cNvSpPr/>
          <p:nvPr>
            <p:custDataLst>
              <p:tags r:id="rId17"/>
            </p:custDataLst>
          </p:nvPr>
        </p:nvSpPr>
        <p:spPr>
          <a:xfrm>
            <a:off x="7630239" y="7106483"/>
            <a:ext cx="6054923" cy="3359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Upio价值：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Twitter实时数据 + 趋势洞察分析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7125891" cy="6361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平台核心功能：项目发现与互动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941753" y="2006084"/>
            <a:ext cx="2545199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项目浏览与分类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941753" y="2540556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按领域分类（AI x Web3、DeFi、Gaming等）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941753" y="2962275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多维筛选标签，精准定位感兴趣方向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941753" y="3524726"/>
            <a:ext cx="2545199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三阶段内容展示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941753" y="4059198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Live Products: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已上线项目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941753" y="4480917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Testing Versions: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MVP/内测项目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941753" y="4902637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Inspiration Pool: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尚未开发的创意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941753" y="5465088"/>
            <a:ext cx="2545199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用户互动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941753" y="5999559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一键提交项目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941753" y="6421279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评论、收藏、点赞功能</a:t>
            </a:r>
            <a:endParaRPr lang="en-US" sz="17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942070" y="7178040"/>
            <a:ext cx="636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每周每个阶段都会评选出最佳项目，并且颁布</a:t>
            </a:r>
            <a:r>
              <a:rPr lang="en-US" altLang="zh-CN" b="1">
                <a:solidFill>
                  <a:schemeClr val="bg1"/>
                </a:solidFill>
              </a:rPr>
              <a:t>NFT</a:t>
            </a:r>
            <a:r>
              <a:rPr lang="zh-CN" altLang="en-US" b="1">
                <a:solidFill>
                  <a:schemeClr val="bg1"/>
                </a:solidFill>
              </a:rPr>
              <a:t>徽章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4415" y="2540635"/>
            <a:ext cx="3348990" cy="3348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7125891" cy="6361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平台核心功能：项目发现与互动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941753" y="2006084"/>
            <a:ext cx="2545199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项目浏览与分类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8941753" y="2540556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按领域分类（AI x Web3、DeFi、Gaming等）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941753" y="2962275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多维筛选标签，精准定位感兴趣方向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8941753" y="3524726"/>
            <a:ext cx="2545199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三阶段内容展示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8941753" y="4059198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Live Products: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已上线项目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941753" y="4480917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Testing Versions: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MVP/内测项目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941753" y="4902637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7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Inspiration Pool: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尚未开发的创意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8941753" y="5465088"/>
            <a:ext cx="2545199" cy="3181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用户互动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941753" y="5999559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一键提交项目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8941753" y="6421279"/>
            <a:ext cx="6294239" cy="3461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评论、收藏、点赞功能</a:t>
            </a:r>
            <a:endParaRPr lang="en-US" sz="17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942070" y="7178040"/>
            <a:ext cx="636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每周每个阶段都会评选出最佳项目，并且颁布</a:t>
            </a:r>
            <a:r>
              <a:rPr lang="en-US" altLang="zh-CN" b="1">
                <a:solidFill>
                  <a:schemeClr val="bg1"/>
                </a:solidFill>
              </a:rPr>
              <a:t>NFT</a:t>
            </a:r>
            <a:r>
              <a:rPr lang="zh-CN" altLang="en-US" b="1">
                <a:solidFill>
                  <a:schemeClr val="bg1"/>
                </a:solidFill>
              </a:rPr>
              <a:t>徽章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15" name="20250711_120742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7960" y="1527810"/>
            <a:ext cx="8434070" cy="6355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2979"/>
            <a:ext cx="693539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Twitter传播追踪分析系统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035969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227528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数据采集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2770823"/>
            <a:ext cx="6032421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自动抓取项目Twitter账号数据，包括粉丝数、互动量、转发评论等指标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776186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401550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分析处理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4511040"/>
            <a:ext cx="6032421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处理原始数据，计算增长趋势、影响力变化、社区活跃度等核心指标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516404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575571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可视化展示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6251258"/>
            <a:ext cx="6032421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通过图表直观展示项目传播效果，生成平台内影响力评分和趋势预测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16298"/>
            <a:ext cx="574381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招聘系统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3965" y="3118485"/>
            <a:ext cx="6156325" cy="4222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Web3原生招聘系统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323965" y="3780155"/>
            <a:ext cx="6271260" cy="3829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项目可创建Job Listing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3965" y="4246880"/>
            <a:ext cx="6271260" cy="3829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Web3原生身份与技能标签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3965" y="4713605"/>
            <a:ext cx="6271260" cy="765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基于社交活跃度和项目参与度匹配人才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3965" y="5241925"/>
            <a:ext cx="6271260" cy="765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与项目页面打通，提高求职者信任感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051449" y="2151578"/>
            <a:ext cx="5743813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AI营销助手</a:t>
            </a:r>
            <a:endParaRPr lang="en-US" sz="4400" dirty="0"/>
          </a:p>
        </p:txBody>
      </p:sp>
      <p:sp>
        <p:nvSpPr>
          <p:cNvPr id="9" name="Text 6"/>
          <p:cNvSpPr/>
          <p:nvPr/>
        </p:nvSpPr>
        <p:spPr>
          <a:xfrm>
            <a:off x="9113996" y="3181469"/>
            <a:ext cx="3379470" cy="4223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AI市场助手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9051290" y="3876040"/>
            <a:ext cx="5579110" cy="7658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根据预算和目标受众匹配合适KOL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791291" y="5562918"/>
            <a:ext cx="34423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indent="0" algn="l">
              <a:lnSpc>
                <a:spcPts val="3000"/>
              </a:lnSpc>
              <a:buSzPct val="100000"/>
              <a:buNone/>
            </a:pP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9051131" y="4391977"/>
            <a:ext cx="34423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KOL传播效果归因分析</a:t>
            </a:r>
            <a:endParaRPr lang="en-US" sz="185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1861820"/>
            <a:ext cx="3766820" cy="3766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10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11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12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13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14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15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16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17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18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19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20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1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2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3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4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5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6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7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8.xml><?xml version="1.0" encoding="utf-8"?>
<p:tagLst xmlns:p="http://schemas.openxmlformats.org/presentationml/2006/main">
  <p:tag name="KSO_WM_DIAGRAM_VIRTUALLY_FRAME" val="{&quot;height&quot;:387.1500000000001,&quot;left&quot;:65.96251968503937,&quot;top&quot;:176.99062992125985,&quot;width&quot;:1020.0750393700789}"/>
</p:tagLst>
</file>

<file path=ppt/tags/tag29.xml><?xml version="1.0" encoding="utf-8"?>
<p:tagLst xmlns:p="http://schemas.openxmlformats.org/presentationml/2006/main">
  <p:tag name="TABLE_ENDDRAG_ORIGIN_RECT" val="990*449"/>
  <p:tag name="TABLE_ENDDRAG_RECT" val="71*110*990*449"/>
</p:tagLst>
</file>

<file path=ppt/tags/tag3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4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5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6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7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8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ags/tag9.xml><?xml version="1.0" encoding="utf-8"?>
<p:tagLst xmlns:p="http://schemas.openxmlformats.org/presentationml/2006/main">
  <p:tag name="KSO_WM_DIAGRAM_VIRTUALLY_FRAME" val="{&quot;height&quot;:276.8437795275591,&quot;left&quot;:57.890629921259844,&quot;top&quot;:325.7155905511811,&quot;width&quot;:1036.2187401574804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3617</Words>
  <Application>WPS 演示</Application>
  <PresentationFormat>On-screen Show (16:9)</PresentationFormat>
  <Paragraphs>484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Unbounded</vt:lpstr>
      <vt:lpstr>Unbounded</vt:lpstr>
      <vt:lpstr>Unbounded</vt:lpstr>
      <vt:lpstr>Cabin</vt:lpstr>
      <vt:lpstr>Cabin</vt:lpstr>
      <vt:lpstr>Cabin</vt:lpstr>
      <vt:lpstr>Calibri</vt:lpstr>
      <vt:lpstr>微软雅黑</vt:lpstr>
      <vt:lpstr>Arial Unicode MS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zz</cp:lastModifiedBy>
  <cp:revision>8</cp:revision>
  <dcterms:created xsi:type="dcterms:W3CDTF">2025-07-10T14:30:00Z</dcterms:created>
  <dcterms:modified xsi:type="dcterms:W3CDTF">2025-07-11T08:08:40Z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AA7BB4A91EF749008E845066B993FCE7_13</vt:lpwstr>
  </property>
  <property fmtid="{D5CDD505-2E9C-101B-9397-08002B2CF9AE}" pid="3" name="KSOProductBuildVer">
    <vt:lpwstr>2052-12.1.0.21915</vt:lpwstr>
  </property>
</Properties>
</file>